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3.jpg" ContentType="image/png"/>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9" r:id="rId3"/>
    <p:sldId id="271" r:id="rId4"/>
    <p:sldId id="257" r:id="rId5"/>
    <p:sldId id="273" r:id="rId6"/>
    <p:sldId id="258" r:id="rId7"/>
    <p:sldId id="276" r:id="rId8"/>
    <p:sldId id="259" r:id="rId9"/>
    <p:sldId id="277" r:id="rId10"/>
    <p:sldId id="266" r:id="rId11"/>
    <p:sldId id="27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8" autoAdjust="0"/>
  </p:normalViewPr>
  <p:slideViewPr>
    <p:cSldViewPr snapToGrid="0">
      <p:cViewPr varScale="1">
        <p:scale>
          <a:sx n="81" d="100"/>
          <a:sy n="81"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69D6E-3B88-4FBB-9154-62C232460FF6}"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8CCE-1A84-427A-9152-57444DD5527B}" type="slidenum">
              <a:rPr lang="en-US" smtClean="0"/>
              <a:t>‹#›</a:t>
            </a:fld>
            <a:endParaRPr lang="en-US"/>
          </a:p>
        </p:txBody>
      </p:sp>
    </p:spTree>
    <p:extLst>
      <p:ext uri="{BB962C8B-B14F-4D97-AF65-F5344CB8AC3E}">
        <p14:creationId xmlns:p14="http://schemas.microsoft.com/office/powerpoint/2010/main" val="1844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368CCE-1A84-427A-9152-57444DD5527B}" type="slidenum">
              <a:rPr lang="en-US" smtClean="0"/>
              <a:t>8</a:t>
            </a:fld>
            <a:endParaRPr lang="en-US"/>
          </a:p>
        </p:txBody>
      </p:sp>
    </p:spTree>
    <p:extLst>
      <p:ext uri="{BB962C8B-B14F-4D97-AF65-F5344CB8AC3E}">
        <p14:creationId xmlns:p14="http://schemas.microsoft.com/office/powerpoint/2010/main" val="54531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2815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066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5800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388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231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80114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0208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4881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351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50376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9C007-668C-49E7-86E7-4EAF63952E92}"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639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9C007-668C-49E7-86E7-4EAF63952E92}" type="datetimeFigureOut">
              <a:rPr lang="en-US" smtClean="0"/>
              <a:t>4/12/2023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6366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9C007-668C-49E7-86E7-4EAF63952E92}" type="datetimeFigureOut">
              <a:rPr lang="en-US" smtClean="0"/>
              <a:t>4/12/2023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05037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9C007-668C-49E7-86E7-4EAF63952E92}" type="datetimeFigureOut">
              <a:rPr lang="en-US" smtClean="0"/>
              <a:t>4/12/2023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78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7380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1487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39C007-668C-49E7-86E7-4EAF63952E92}" type="datetimeFigureOut">
              <a:rPr lang="en-US" smtClean="0"/>
              <a:t>4/12/2023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738625-43FC-4A37-BC39-2F780B6F5180}" type="slidenum">
              <a:rPr lang="en-US" smtClean="0"/>
              <a:t>‹#›</a:t>
            </a:fld>
            <a:endParaRPr lang="en-US"/>
          </a:p>
        </p:txBody>
      </p:sp>
    </p:spTree>
    <p:extLst>
      <p:ext uri="{BB962C8B-B14F-4D97-AF65-F5344CB8AC3E}">
        <p14:creationId xmlns:p14="http://schemas.microsoft.com/office/powerpoint/2010/main" val="86421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1.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6.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6" Type="http://schemas.openxmlformats.org/officeDocument/2006/relationships/slide" Target="slide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8120-7918-ADEB-F974-B6C3987B0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0" y="5076093"/>
            <a:ext cx="3234519" cy="1781907"/>
          </a:xfrm>
          <a:prstGeom prst="rect">
            <a:avLst/>
          </a:prstGeom>
        </p:spPr>
      </p:pic>
      <p:sp>
        <p:nvSpPr>
          <p:cNvPr id="2" name="Title 1">
            <a:extLst>
              <a:ext uri="{FF2B5EF4-FFF2-40B4-BE49-F238E27FC236}">
                <a16:creationId xmlns:a16="http://schemas.microsoft.com/office/drawing/2014/main" id="{42E39C5A-56A1-DAD0-C19D-5F57BB9EA69C}"/>
              </a:ext>
            </a:extLst>
          </p:cNvPr>
          <p:cNvSpPr>
            <a:spLocks noGrp="1"/>
          </p:cNvSpPr>
          <p:nvPr>
            <p:ph type="ctrTitle"/>
          </p:nvPr>
        </p:nvSpPr>
        <p:spPr>
          <a:xfrm>
            <a:off x="628885" y="1313774"/>
            <a:ext cx="8328595" cy="1646302"/>
          </a:xfrm>
        </p:spPr>
        <p:txBody>
          <a:bodyPr/>
          <a:lstStyle/>
          <a:p>
            <a:pPr>
              <a:lnSpc>
                <a:spcPct val="106000"/>
              </a:lnSpc>
              <a:spcAft>
                <a:spcPts val="800"/>
              </a:spcAft>
            </a:pPr>
            <a:r>
              <a:rPr lang="en-US" sz="2800" b="1">
                <a:solidFill>
                  <a:srgbClr val="FF0000"/>
                </a:solidFill>
                <a:effectLst/>
                <a:latin typeface="Arial" panose="020B0604020202020204" pitchFamily="34" charset="0"/>
                <a:ea typeface="Arial" panose="020B0604020202020204" pitchFamily="34" charset="0"/>
              </a:rPr>
              <a:t>XÂY DỰNG HỆ THỐNG QUYÊN GÓP TỪ THIỆN </a:t>
            </a:r>
            <a:br>
              <a:rPr lang="en-US" sz="2800">
                <a:solidFill>
                  <a:srgbClr val="FF0000"/>
                </a:solidFill>
                <a:effectLst/>
                <a:latin typeface="Arial" panose="020B0604020202020204" pitchFamily="34" charset="0"/>
                <a:ea typeface="Arial" panose="020B0604020202020204" pitchFamily="34" charset="0"/>
              </a:rPr>
            </a:br>
            <a:r>
              <a:rPr lang="en-US" sz="2800" b="1">
                <a:solidFill>
                  <a:srgbClr val="FF0000"/>
                </a:solidFill>
                <a:effectLst/>
                <a:latin typeface="Arial" panose="020B0604020202020204" pitchFamily="34" charset="0"/>
                <a:ea typeface="Arial" panose="020B0604020202020204" pitchFamily="34" charset="0"/>
              </a:rPr>
              <a:t>BẰNG CÔNG NGHỆ WEB</a:t>
            </a:r>
            <a:endParaRPr lang="en-US" sz="7200">
              <a:solidFill>
                <a:srgbClr val="FF0000"/>
              </a:solidFill>
            </a:endParaRPr>
          </a:p>
        </p:txBody>
      </p:sp>
      <p:sp>
        <p:nvSpPr>
          <p:cNvPr id="3" name="Subtitle 2">
            <a:extLst>
              <a:ext uri="{FF2B5EF4-FFF2-40B4-BE49-F238E27FC236}">
                <a16:creationId xmlns:a16="http://schemas.microsoft.com/office/drawing/2014/main" id="{D3A42BDC-9CE7-2C46-AA0B-EEFE2BA6A4B9}"/>
              </a:ext>
            </a:extLst>
          </p:cNvPr>
          <p:cNvSpPr>
            <a:spLocks noGrp="1"/>
          </p:cNvSpPr>
          <p:nvPr>
            <p:ph type="subTitle" idx="1"/>
          </p:nvPr>
        </p:nvSpPr>
        <p:spPr>
          <a:xfrm>
            <a:off x="1002975" y="3558464"/>
            <a:ext cx="7766936" cy="1646302"/>
          </a:xfrm>
        </p:spPr>
        <p:txBody>
          <a:bodyPr>
            <a:noAutofit/>
          </a:bodyPr>
          <a:lstStyle/>
          <a:p>
            <a:pPr indent="44450">
              <a:lnSpc>
                <a:spcPct val="106000"/>
              </a:lnSpc>
              <a:spcBef>
                <a:spcPts val="0"/>
              </a:spcBef>
              <a:spcAft>
                <a:spcPts val="800"/>
              </a:spcAft>
              <a:tabLst>
                <a:tab pos="2514600" algn="l"/>
              </a:tabLst>
            </a:pPr>
            <a:r>
              <a:rPr lang="en-US" i="1">
                <a:solidFill>
                  <a:schemeClr val="tx1"/>
                </a:solidFill>
                <a:latin typeface="Arial" panose="020B0604020202020204" pitchFamily="34" charset="0"/>
                <a:ea typeface="Arial" panose="020B0604020202020204" pitchFamily="34" charset="0"/>
              </a:rPr>
              <a:t>Giáo viên </a:t>
            </a:r>
            <a:r>
              <a:rPr lang="en-US" i="1" err="1">
                <a:solidFill>
                  <a:schemeClr val="tx1"/>
                </a:solidFill>
                <a:latin typeface="Arial" panose="020B0604020202020204" pitchFamily="34" charset="0"/>
                <a:ea typeface="Arial" panose="020B0604020202020204" pitchFamily="34" charset="0"/>
              </a:rPr>
              <a:t>hướng</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dẫn</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Nguyễn</a:t>
            </a:r>
            <a:r>
              <a:rPr lang="en-US" i="1">
                <a:solidFill>
                  <a:schemeClr val="tx1"/>
                </a:solidFill>
                <a:latin typeface="Arial" panose="020B0604020202020204" pitchFamily="34" charset="0"/>
                <a:ea typeface="Arial" panose="020B0604020202020204" pitchFamily="34" charset="0"/>
              </a:rPr>
              <a:t> Thanh </a:t>
            </a:r>
            <a:r>
              <a:rPr lang="en-US" i="1" err="1">
                <a:solidFill>
                  <a:schemeClr val="tx1"/>
                </a:solidFill>
                <a:latin typeface="Arial" panose="020B0604020202020204" pitchFamily="34" charset="0"/>
                <a:ea typeface="Arial" panose="020B0604020202020204" pitchFamily="34" charset="0"/>
              </a:rPr>
              <a:t>Hải</a:t>
            </a:r>
            <a:endParaRPr lang="en-US" i="1">
              <a:solidFill>
                <a:schemeClr val="tx1"/>
              </a:solidFill>
              <a:latin typeface="Arial" panose="020B0604020202020204" pitchFamily="34" charset="0"/>
              <a:ea typeface="Arial" panose="020B0604020202020204" pitchFamily="34" charset="0"/>
            </a:endParaRPr>
          </a:p>
          <a:p>
            <a:pPr indent="44450">
              <a:lnSpc>
                <a:spcPct val="106000"/>
              </a:lnSpc>
              <a:spcBef>
                <a:spcPts val="0"/>
              </a:spcBef>
              <a:spcAft>
                <a:spcPts val="800"/>
              </a:spcAft>
              <a:tabLst>
                <a:tab pos="3060700" algn="l"/>
              </a:tabLst>
            </a:pPr>
            <a:r>
              <a:rPr lang="en-US" i="1" err="1">
                <a:solidFill>
                  <a:schemeClr val="tx1"/>
                </a:solidFill>
                <a:latin typeface="Arial" panose="020B0604020202020204" pitchFamily="34" charset="0"/>
                <a:ea typeface="Arial" panose="020B0604020202020204" pitchFamily="34" charset="0"/>
              </a:rPr>
              <a:t>Sinh</a:t>
            </a:r>
            <a:r>
              <a:rPr lang="en-US" i="1">
                <a:solidFill>
                  <a:schemeClr val="tx1"/>
                </a:solidFill>
                <a:latin typeface="Arial" panose="020B0604020202020204" pitchFamily="34" charset="0"/>
                <a:ea typeface="Arial" panose="020B0604020202020204" pitchFamily="34" charset="0"/>
              </a:rPr>
              <a:t> viên </a:t>
            </a:r>
            <a:r>
              <a:rPr lang="en-US" i="1" err="1">
                <a:solidFill>
                  <a:schemeClr val="tx1"/>
                </a:solidFill>
                <a:latin typeface="Arial" panose="020B0604020202020204" pitchFamily="34" charset="0"/>
                <a:ea typeface="Arial" panose="020B0604020202020204" pitchFamily="34" charset="0"/>
              </a:rPr>
              <a:t>thực</a:t>
            </a:r>
            <a:r>
              <a:rPr lang="en-US" i="1">
                <a:solidFill>
                  <a:schemeClr val="tx1"/>
                </a:solidFill>
                <a:latin typeface="Arial" panose="020B0604020202020204" pitchFamily="34" charset="0"/>
                <a:ea typeface="Arial" panose="020B0604020202020204" pitchFamily="34" charset="0"/>
              </a:rPr>
              <a:t> hiện: 	</a:t>
            </a:r>
            <a:r>
              <a:rPr lang="en-US" i="1" err="1">
                <a:solidFill>
                  <a:schemeClr val="tx1"/>
                </a:solidFill>
                <a:latin typeface="Arial" panose="020B0604020202020204" pitchFamily="34" charset="0"/>
                <a:ea typeface="Arial" panose="020B0604020202020204" pitchFamily="34" charset="0"/>
              </a:rPr>
              <a:t>Trần</a:t>
            </a:r>
            <a:r>
              <a:rPr lang="en-US" i="1">
                <a:solidFill>
                  <a:schemeClr val="tx1"/>
                </a:solidFill>
                <a:latin typeface="Arial" panose="020B0604020202020204" pitchFamily="34" charset="0"/>
                <a:ea typeface="Arial" panose="020B0604020202020204" pitchFamily="34" charset="0"/>
              </a:rPr>
              <a:t> Lý Nam</a:t>
            </a:r>
          </a:p>
          <a:p>
            <a:pPr indent="44450">
              <a:lnSpc>
                <a:spcPct val="106000"/>
              </a:lnSpc>
              <a:spcBef>
                <a:spcPts val="0"/>
              </a:spcBef>
              <a:spcAft>
                <a:spcPts val="800"/>
              </a:spcAft>
              <a:tabLst>
                <a:tab pos="3060700" algn="l"/>
              </a:tabLst>
            </a:pPr>
            <a:r>
              <a:rPr lang="en-US" i="1">
                <a:solidFill>
                  <a:schemeClr val="tx1"/>
                </a:solidFill>
                <a:latin typeface="Arial" panose="020B0604020202020204" pitchFamily="34" charset="0"/>
                <a:ea typeface="Arial" panose="020B0604020202020204" pitchFamily="34" charset="0"/>
              </a:rPr>
              <a:t>Mã </a:t>
            </a:r>
            <a:r>
              <a:rPr lang="en-US" i="1" err="1">
                <a:solidFill>
                  <a:schemeClr val="tx1"/>
                </a:solidFill>
                <a:latin typeface="Arial" panose="020B0604020202020204" pitchFamily="34" charset="0"/>
                <a:ea typeface="Arial" panose="020B0604020202020204" pitchFamily="34" charset="0"/>
              </a:rPr>
              <a:t>học</a:t>
            </a:r>
            <a:r>
              <a:rPr lang="en-US" i="1">
                <a:solidFill>
                  <a:schemeClr val="tx1"/>
                </a:solidFill>
                <a:latin typeface="Arial" panose="020B0604020202020204" pitchFamily="34" charset="0"/>
                <a:ea typeface="Arial" panose="020B0604020202020204" pitchFamily="34" charset="0"/>
              </a:rPr>
              <a:t> viên: 	FX17215</a:t>
            </a:r>
          </a:p>
        </p:txBody>
      </p:sp>
      <p:sp>
        <p:nvSpPr>
          <p:cNvPr id="4" name="TextBox 3">
            <a:extLst>
              <a:ext uri="{FF2B5EF4-FFF2-40B4-BE49-F238E27FC236}">
                <a16:creationId xmlns:a16="http://schemas.microsoft.com/office/drawing/2014/main" id="{34D2172F-70D5-DE39-BECE-22FE344B560E}"/>
              </a:ext>
            </a:extLst>
          </p:cNvPr>
          <p:cNvSpPr txBox="1"/>
          <p:nvPr/>
        </p:nvSpPr>
        <p:spPr>
          <a:xfrm>
            <a:off x="912320" y="1313774"/>
            <a:ext cx="3974123" cy="369332"/>
          </a:xfrm>
          <a:prstGeom prst="rect">
            <a:avLst/>
          </a:prstGeom>
          <a:noFill/>
        </p:spPr>
        <p:txBody>
          <a:bodyPr wrap="square" rtlCol="0">
            <a:spAutoFit/>
          </a:bodyPr>
          <a:lstStyle/>
          <a:p>
            <a:r>
              <a:rPr lang="en-US">
                <a:solidFill>
                  <a:srgbClr val="00B0F0"/>
                </a:solidFill>
                <a:latin typeface="Arial" panose="020B0604020202020204" pitchFamily="34" charset="0"/>
                <a:cs typeface="Arial" panose="020B0604020202020204" pitchFamily="34" charset="0"/>
              </a:rPr>
              <a:t>ĐỒ ÁN CUỐI KHOÁ</a:t>
            </a:r>
          </a:p>
        </p:txBody>
      </p:sp>
      <p:sp>
        <p:nvSpPr>
          <p:cNvPr id="5" name="TextBox 4">
            <a:extLst>
              <a:ext uri="{FF2B5EF4-FFF2-40B4-BE49-F238E27FC236}">
                <a16:creationId xmlns:a16="http://schemas.microsoft.com/office/drawing/2014/main" id="{068B8A25-DFDC-335B-1391-2C8AFC8D3773}"/>
              </a:ext>
            </a:extLst>
          </p:cNvPr>
          <p:cNvSpPr txBox="1"/>
          <p:nvPr/>
        </p:nvSpPr>
        <p:spPr>
          <a:xfrm>
            <a:off x="5791202" y="6400800"/>
            <a:ext cx="2964889" cy="304507"/>
          </a:xfrm>
          <a:prstGeom prst="rect">
            <a:avLst/>
          </a:prstGeom>
          <a:noFill/>
        </p:spPr>
        <p:txBody>
          <a:bodyPr wrap="square" rtlCol="0">
            <a:spAutoFit/>
          </a:bodyPr>
          <a:lstStyle/>
          <a:p>
            <a:pPr algn="ctr">
              <a:lnSpc>
                <a:spcPct val="106000"/>
              </a:lnSpc>
              <a:spcAft>
                <a:spcPts val="800"/>
              </a:spcAft>
            </a:pPr>
            <a:r>
              <a:rPr lang="en-US" sz="1400" b="1" i="1">
                <a:solidFill>
                  <a:srgbClr val="00B050"/>
                </a:solidFill>
                <a:effectLst/>
                <a:latin typeface="Arial" panose="020B0604020202020204" pitchFamily="34" charset="0"/>
                <a:ea typeface="Arial" panose="020B0604020202020204" pitchFamily="34" charset="0"/>
              </a:rPr>
              <a:t>Hồ Chí Minh, tháng 04 năm 2023</a:t>
            </a:r>
            <a:endParaRPr lang="en-US" sz="1400" b="1">
              <a:solidFill>
                <a:srgbClr val="00B05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42753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C1-9AA1-FEB7-E235-2C376C37D731}"/>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Hạn chế - </a:t>
            </a:r>
            <a:r>
              <a:rPr lang="vi-VN" sz="3200">
                <a:solidFill>
                  <a:srgbClr val="00B0F0"/>
                </a:solidFill>
                <a:latin typeface="Arial" panose="020B0604020202020204" pitchFamily="34" charset="0"/>
                <a:cs typeface="Arial" panose="020B0604020202020204" pitchFamily="34" charset="0"/>
              </a:rPr>
              <a:t>Hướng phát triển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8A210D2-A1AF-0601-05A7-A666CAFB68C3}"/>
              </a:ext>
            </a:extLst>
          </p:cNvPr>
          <p:cNvSpPr>
            <a:spLocks noGrp="1"/>
          </p:cNvSpPr>
          <p:nvPr>
            <p:ph idx="1"/>
          </p:nvPr>
        </p:nvSpPr>
        <p:spPr>
          <a:xfrm>
            <a:off x="5934145" y="2029961"/>
            <a:ext cx="5082198" cy="3880773"/>
          </a:xfrm>
        </p:spPr>
        <p:txBody>
          <a:bodyPr/>
          <a:lstStyle/>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Cung cấp khả năng đăng nhập bằng tài khoản Facebook hoặc Gmail để đơn giản hóa quá trình đăng nhập và tăng tính tiện ích cho người dùng.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a:solidFill>
                  <a:srgbClr val="000000"/>
                </a:solidFill>
                <a:latin typeface="Tahoma" panose="020B0604030504040204" pitchFamily="34" charset="0"/>
                <a:ea typeface="Tahoma" panose="020B0604030504040204" pitchFamily="34" charset="0"/>
                <a:cs typeface="Tahoma" panose="020B0604030504040204" pitchFamily="34" charset="0"/>
              </a:rPr>
              <a:t>T</a:t>
            </a:r>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hêm tính năng đăng bài và tin tức liên quan đến quỹ và các hoàn cảnh, cho phép người dùng có thể bình luận, like và chia sẻ các bài đăng và kết quả quyên góp từ trang web lên Facebook để tương tác với bạn bè và mở rộng phạm vi truyền thông.</a:t>
            </a:r>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a:p>
        </p:txBody>
      </p:sp>
      <p:sp>
        <p:nvSpPr>
          <p:cNvPr id="4" name="Content Placeholder 2">
            <a:extLst>
              <a:ext uri="{FF2B5EF4-FFF2-40B4-BE49-F238E27FC236}">
                <a16:creationId xmlns:a16="http://schemas.microsoft.com/office/drawing/2014/main" id="{36610461-7622-494D-FFFC-305954079B06}"/>
              </a:ext>
            </a:extLst>
          </p:cNvPr>
          <p:cNvSpPr txBox="1">
            <a:spLocks/>
          </p:cNvSpPr>
          <p:nvPr/>
        </p:nvSpPr>
        <p:spPr>
          <a:xfrm>
            <a:off x="1175657" y="2029961"/>
            <a:ext cx="4476998"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Tính năng thống kê hiện tại cần được cải thiện để giúp người dùng có cái nhìn toàn cảnh về dữ liệu.</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Các hiệu ứng tương tác với người dùng cũng cần được cải thiện để tạo ra trải nghiệm tốt hơn. </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Một số phần responsive và nâng cao chưa được hoàn hiện.</a:t>
            </a:r>
            <a:endParaRPr lang="en-US">
              <a:latin typeface="Arial" panose="020B0604020202020204" pitchFamily="34" charset="0"/>
              <a:cs typeface="Arial" panose="020B0604020202020204" pitchFamily="34" charset="0"/>
            </a:endParaRPr>
          </a:p>
        </p:txBody>
      </p:sp>
      <p:sp>
        <p:nvSpPr>
          <p:cNvPr id="5" name="Mũi tên: Cong Trái 4">
            <a:hlinkClick r:id="rId2" action="ppaction://hlinksldjump"/>
            <a:extLst>
              <a:ext uri="{FF2B5EF4-FFF2-40B4-BE49-F238E27FC236}">
                <a16:creationId xmlns:a16="http://schemas.microsoft.com/office/drawing/2014/main" id="{3BEDA321-C661-EB21-7928-293441E4FD47}"/>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1979931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EE651-694D-9671-EE47-84EC90419B48}"/>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Demo sản phẩm</a:t>
            </a:r>
          </a:p>
        </p:txBody>
      </p:sp>
      <p:sp>
        <p:nvSpPr>
          <p:cNvPr id="2" name="Mũi tên: Cong Trái 1">
            <a:hlinkClick r:id="rId2" action="ppaction://hlinksldjump"/>
            <a:extLst>
              <a:ext uri="{FF2B5EF4-FFF2-40B4-BE49-F238E27FC236}">
                <a16:creationId xmlns:a16="http://schemas.microsoft.com/office/drawing/2014/main" id="{E43C9BBE-ED77-C30F-455E-F4E50B307015}"/>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5545330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B3AE-2E24-F2E9-C153-6E4856605793}"/>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Nội dung trình bày</a:t>
            </a:r>
          </a:p>
        </p:txBody>
      </p:sp>
      <p:sp>
        <p:nvSpPr>
          <p:cNvPr id="6" name="Content Placeholder 2">
            <a:extLst>
              <a:ext uri="{FF2B5EF4-FFF2-40B4-BE49-F238E27FC236}">
                <a16:creationId xmlns:a16="http://schemas.microsoft.com/office/drawing/2014/main" id="{5C52478F-6AC8-0A9D-71E6-9521A08856A8}"/>
              </a:ext>
            </a:extLst>
          </p:cNvPr>
          <p:cNvSpPr>
            <a:spLocks noGrp="1"/>
          </p:cNvSpPr>
          <p:nvPr>
            <p:ph idx="1"/>
          </p:nvPr>
        </p:nvSpPr>
        <p:spPr>
          <a:xfrm>
            <a:off x="689057" y="1721922"/>
            <a:ext cx="8596668" cy="4821382"/>
          </a:xfrm>
        </p:spPr>
        <p:txBody>
          <a:bodyPr>
            <a:normAutofit/>
          </a:bodyPr>
          <a:lstStyle/>
          <a:p>
            <a:r>
              <a:rPr lang="en-US" sz="20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Lời cảm ơn</a:t>
            </a:r>
            <a:endParaRPr lang="en-US" sz="20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2000">
                <a:solidFill>
                  <a:srgbClr val="0070C0"/>
                </a:solidFill>
                <a:latin typeface="Arial" panose="020B0604020202020204" pitchFamily="34" charset="0"/>
                <a:ea typeface="Tahoma" panose="020B060403050404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Tổng quan dự án</a:t>
            </a:r>
            <a:endParaRPr lang="en-US" sz="2000">
              <a:solidFill>
                <a:srgbClr val="0070C0"/>
              </a:solidFill>
              <a:latin typeface="Arial" panose="020B0604020202020204" pitchFamily="34" charset="0"/>
              <a:ea typeface="Tahoma" panose="020B0604030504040204" pitchFamily="34" charset="0"/>
              <a:cs typeface="Arial" panose="020B0604020202020204" pitchFamily="34" charset="0"/>
            </a:endParaRPr>
          </a:p>
          <a:p>
            <a:r>
              <a:rPr lang="en-US" sz="20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Các đ</a:t>
            </a:r>
            <a:r>
              <a:rPr lang="vi-VN" sz="20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ối tượng sử dụng</a:t>
            </a:r>
            <a:endParaRPr lang="en-US" sz="20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20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Chức năng đạt được </a:t>
            </a:r>
            <a:endParaRPr lang="en-US" sz="20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2000" u="sng">
                <a:solidFill>
                  <a:srgbClr val="0070C0"/>
                </a:solidFill>
                <a:latin typeface="Arial" panose="020B0604020202020204" pitchFamily="34" charset="0"/>
                <a:cs typeface="Arial" panose="020B0604020202020204" pitchFamily="34" charset="0"/>
                <a:hlinkClick r:id="" action="ppaction://noaction">
                  <a:extLst>
                    <a:ext uri="{A12FA001-AC4F-418D-AE19-62706E023703}">
                      <ahyp:hlinkClr xmlns:ahyp="http://schemas.microsoft.com/office/drawing/2018/hyperlinkcolor" val="tx"/>
                    </a:ext>
                  </a:extLst>
                </a:hlinkClick>
              </a:rPr>
              <a:t>Hạn chế </a:t>
            </a:r>
            <a:r>
              <a:rPr lang="en-US" sz="2000" u="sng">
                <a:solidFill>
                  <a:srgbClr val="0070C0"/>
                </a:solidFill>
                <a:latin typeface="Arial" panose="020B0604020202020204" pitchFamily="34" charset="0"/>
                <a:cs typeface="Arial" panose="020B0604020202020204" pitchFamily="34" charset="0"/>
              </a:rPr>
              <a:t>- </a:t>
            </a:r>
            <a:r>
              <a:rPr lang="vi-VN" sz="2000" u="sng">
                <a:solidFill>
                  <a:srgbClr val="0070C0"/>
                </a:solidFill>
                <a:latin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Hướng phát triển</a:t>
            </a:r>
            <a:endParaRPr lang="en-US" sz="2000" u="sng">
              <a:solidFill>
                <a:srgbClr val="0070C0"/>
              </a:solidFill>
              <a:latin typeface="Arial" panose="020B0604020202020204" pitchFamily="34" charset="0"/>
              <a:cs typeface="Arial" panose="020B0604020202020204" pitchFamily="34" charset="0"/>
            </a:endParaRPr>
          </a:p>
          <a:p>
            <a:r>
              <a:rPr lang="en-US" sz="2000">
                <a:solidFill>
                  <a:srgbClr val="0070C0"/>
                </a:solidFill>
                <a:latin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Demo sản phẩm</a:t>
            </a:r>
            <a:endParaRPr lang="en-US" sz="2000">
              <a:solidFill>
                <a:srgbClr val="0070C0"/>
              </a:solidFill>
              <a:latin typeface="Arial" panose="020B0604020202020204" pitchFamily="34" charset="0"/>
              <a:cs typeface="Arial" panose="020B0604020202020204" pitchFamily="34" charset="0"/>
            </a:endParaRPr>
          </a:p>
          <a:p>
            <a:endParaRPr lang="en-US" sz="2000">
              <a:effectLst/>
              <a:latin typeface="Arial" panose="020B0604020202020204" pitchFamily="34" charset="0"/>
              <a:ea typeface="Arial" panose="020B0604020202020204" pitchFamily="34" charset="0"/>
              <a:cs typeface="Arial" panose="020B0604020202020204" pitchFamily="34" charset="0"/>
            </a:endParaRPr>
          </a:p>
          <a:p>
            <a:endParaRPr lang="en-US" sz="2000">
              <a:effectLst/>
              <a:latin typeface="Arial" panose="020B0604020202020204" pitchFamily="34" charset="0"/>
              <a:ea typeface="Arial" panose="020B0604020202020204" pitchFamily="34" charset="0"/>
              <a:cs typeface="Arial" panose="020B0604020202020204" pitchFamily="34" charset="0"/>
            </a:endParaRPr>
          </a:p>
          <a:p>
            <a:endParaRPr lang="en-US" sz="2000">
              <a:effectLst/>
              <a:latin typeface="Arial" panose="020B0604020202020204" pitchFamily="34" charset="0"/>
              <a:ea typeface="Arial" panose="020B0604020202020204" pitchFamily="34" charset="0"/>
              <a:cs typeface="Arial" panose="020B0604020202020204" pitchFamily="34" charset="0"/>
            </a:endParaRPr>
          </a:p>
          <a:p>
            <a:endParaRPr lang="en-US" sz="2000">
              <a:effectLst/>
              <a:latin typeface="Arial" panose="020B0604020202020204" pitchFamily="34" charset="0"/>
              <a:ea typeface="Arial" panose="020B0604020202020204" pitchFamily="34" charset="0"/>
              <a:cs typeface="Arial" panose="020B0604020202020204" pitchFamily="34" charset="0"/>
            </a:endParaRPr>
          </a:p>
          <a:p>
            <a:endParaRPr lang="en-US"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689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95EF-B41F-517F-B680-115C3E6257C9}"/>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Lời cảm ơn</a:t>
            </a:r>
          </a:p>
        </p:txBody>
      </p:sp>
      <p:sp>
        <p:nvSpPr>
          <p:cNvPr id="4" name="Content Placeholder 2">
            <a:extLst>
              <a:ext uri="{FF2B5EF4-FFF2-40B4-BE49-F238E27FC236}">
                <a16:creationId xmlns:a16="http://schemas.microsoft.com/office/drawing/2014/main" id="{CC7AA2F7-4B47-5D9B-53D9-FC1378D596F2}"/>
              </a:ext>
            </a:extLst>
          </p:cNvPr>
          <p:cNvSpPr>
            <a:spLocks noGrp="1"/>
          </p:cNvSpPr>
          <p:nvPr>
            <p:ph idx="1"/>
          </p:nvPr>
        </p:nvSpPr>
        <p:spPr>
          <a:xfrm>
            <a:off x="677334" y="1701850"/>
            <a:ext cx="8596668" cy="3880773"/>
          </a:xfrm>
        </p:spPr>
        <p:txBody>
          <a:bodyPr>
            <a:normAutofit/>
          </a:bodyPr>
          <a:lstStyle/>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muốn gửi lời cảm ơn chân thành đến các mentor đã dành thời gian quý báu để xem xét và</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dành câu hỏi </a:t>
            </a:r>
            <a:r>
              <a:rPr lang="vi-VN">
                <a:solidFill>
                  <a:srgbClr val="000000"/>
                </a:solidFill>
                <a:latin typeface="Arial" panose="020B0604020202020204" pitchFamily="34" charset="0"/>
                <a:ea typeface="Tahoma" panose="020B0604030504040204" pitchFamily="34" charset="0"/>
                <a:cs typeface="Arial" panose="020B0604020202020204" pitchFamily="34" charset="0"/>
              </a:rPr>
              <a:t>cho phần trình bày đồ án.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Xin </a:t>
            </a:r>
            <a:r>
              <a:rPr lang="vi-VN">
                <a:solidFill>
                  <a:srgbClr val="000000"/>
                </a:solidFill>
                <a:latin typeface="Arial" panose="020B0604020202020204" pitchFamily="34" charset="0"/>
                <a:ea typeface="Tahoma" panose="020B0604030504040204" pitchFamily="34" charset="0"/>
                <a:cs typeface="Arial" panose="020B0604020202020204" pitchFamily="34" charset="0"/>
              </a:rPr>
              <a:t>gửi lời cảm ơn</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sâu sắc</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đến </a:t>
            </a:r>
            <a:r>
              <a:rPr lang="en-US">
                <a:solidFill>
                  <a:srgbClr val="000000"/>
                </a:solidFill>
                <a:latin typeface="Arial" panose="020B0604020202020204" pitchFamily="34" charset="0"/>
                <a:ea typeface="Tahoma" panose="020B0604030504040204" pitchFamily="34" charset="0"/>
                <a:cs typeface="Arial" panose="020B0604020202020204" pitchFamily="34" charset="0"/>
              </a:rPr>
              <a:t>mentor Hải và các mentor khác đã tận tình giúp đỡ</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em trong quá trình thực hiện đồ án tốt nghiệp . Nhờ sự hướng dẫn, động viên và chia sẻ kinh nghiệm của các mentor, em đã hoàn thành đồ án tốt nghiệp một cách tốt nhất có thể.</a:t>
            </a:r>
          </a:p>
          <a:p>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3" name="Picture 2" descr="Tổng hợp các mẫu lời cảm ơn trong đồ án tốt nghiệp hay nhất">
            <a:extLst>
              <a:ext uri="{FF2B5EF4-FFF2-40B4-BE49-F238E27FC236}">
                <a16:creationId xmlns:a16="http://schemas.microsoft.com/office/drawing/2014/main" id="{5D776A90-2B72-E0C0-D5E6-94334AA48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821" y="5073025"/>
            <a:ext cx="3249178" cy="1784975"/>
          </a:xfrm>
          <a:prstGeom prst="rect">
            <a:avLst/>
          </a:prstGeom>
          <a:noFill/>
          <a:extLst>
            <a:ext uri="{909E8E84-426E-40DD-AFC4-6F175D3DCCD1}">
              <a14:hiddenFill xmlns:a14="http://schemas.microsoft.com/office/drawing/2010/main">
                <a:solidFill>
                  <a:srgbClr val="FFFFFF"/>
                </a:solidFill>
              </a14:hiddenFill>
            </a:ext>
          </a:extLst>
        </p:spPr>
      </p:pic>
      <p:sp>
        <p:nvSpPr>
          <p:cNvPr id="5" name="Mũi tên: Cong Trái 4">
            <a:hlinkClick r:id="rId3" action="ppaction://hlinksldjump"/>
            <a:extLst>
              <a:ext uri="{FF2B5EF4-FFF2-40B4-BE49-F238E27FC236}">
                <a16:creationId xmlns:a16="http://schemas.microsoft.com/office/drawing/2014/main" id="{D626DF0F-FB7E-E491-1AB2-84A182C18A35}"/>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390735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Đề tài</a:t>
            </a:r>
            <a:br>
              <a:rPr lang="en-US" sz="3200" b="0" i="0">
                <a:solidFill>
                  <a:srgbClr val="00B0F0"/>
                </a:solidFill>
                <a:effectLst/>
                <a:latin typeface="Arial" panose="020B0604020202020204" pitchFamily="34" charset="0"/>
                <a:cs typeface="Arial" panose="020B0604020202020204" pitchFamily="34" charset="0"/>
              </a:rPr>
            </a:b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F4434B8-2BF9-0D0E-CD9B-99A1FEEABAD1}"/>
              </a:ext>
            </a:extLst>
          </p:cNvPr>
          <p:cNvSpPr>
            <a:spLocks noGrp="1"/>
          </p:cNvSpPr>
          <p:nvPr>
            <p:ph idx="1"/>
          </p:nvPr>
        </p:nvSpPr>
        <p:spPr>
          <a:xfrm>
            <a:off x="689057" y="2254375"/>
            <a:ext cx="8596668" cy="2176949"/>
          </a:xfrm>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Xây dựng hệ thống quyên góp từ thiện bằng công nghệ WEB giúp người dùng theo dõi và tham gia</a:t>
            </a:r>
            <a:r>
              <a:rPr lang="en-US" sz="1800" b="1">
                <a:solidFill>
                  <a:srgbClr val="000000"/>
                </a:solidFill>
                <a:effectLst/>
                <a:latin typeface="Arial" panose="020B0604020202020204" pitchFamily="34" charset="0"/>
                <a:ea typeface="Tahoma" panose="020B0604030504040204" pitchFamily="34" charset="0"/>
                <a:cs typeface="Arial" panose="020B0604020202020204" pitchFamily="34" charset="0"/>
              </a:rPr>
              <a:t> </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hỗ trợ cho các trường hợp khó khăn trong cuộc sống.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Đồng thời hệ thống cũng cung cấp nhiều tính năng quản trị website.</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Phạm vi của dự án là tạo ra một hệ thống website quyên góp từ thiện hoạt động tốt trên nhiều thiết bị (PC, laptop, máy tính </a:t>
            </a:r>
            <a:r>
              <a:rPr lang="en-US" sz="1800">
                <a:effectLst/>
                <a:latin typeface="Arial" panose="020B0604020202020204" pitchFamily="34" charset="0"/>
                <a:ea typeface="Tahoma" panose="020B0604030504040204" pitchFamily="34" charset="0"/>
                <a:cs typeface="Arial" panose="020B0604020202020204" pitchFamily="34" charset="0"/>
              </a:rPr>
              <a:t>bảng</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điện thoại di động).</a:t>
            </a:r>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
        <p:nvSpPr>
          <p:cNvPr id="4" name="Mũi tên: Cong Trái 3">
            <a:hlinkClick r:id="rId3" action="ppaction://hlinksldjump"/>
            <a:extLst>
              <a:ext uri="{FF2B5EF4-FFF2-40B4-BE49-F238E27FC236}">
                <a16:creationId xmlns:a16="http://schemas.microsoft.com/office/drawing/2014/main" id="{5B64D1EA-2376-9A5E-76CF-D700AE98D79B}"/>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3704222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Công nghệ sử dụng</a:t>
            </a:r>
            <a:endParaRPr lang="en-US" sz="3200">
              <a:solidFill>
                <a:srgbClr val="00B0F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
        <p:nvSpPr>
          <p:cNvPr id="7" name="Content Placeholder 2">
            <a:extLst>
              <a:ext uri="{FF2B5EF4-FFF2-40B4-BE49-F238E27FC236}">
                <a16:creationId xmlns:a16="http://schemas.microsoft.com/office/drawing/2014/main" id="{4ECD066A-5999-F70A-0BAE-D74942874548}"/>
              </a:ext>
            </a:extLst>
          </p:cNvPr>
          <p:cNvSpPr>
            <a:spLocks noGrp="1"/>
          </p:cNvSpPr>
          <p:nvPr>
            <p:ph idx="1"/>
          </p:nvPr>
        </p:nvSpPr>
        <p:spPr>
          <a:xfrm>
            <a:off x="677334" y="2160589"/>
            <a:ext cx="8596668" cy="3880773"/>
          </a:xfrm>
        </p:spPr>
        <p:txBody>
          <a:bodyPr/>
          <a:lstStyle/>
          <a:p>
            <a:pPr>
              <a:lnSpc>
                <a:spcPct val="150000"/>
              </a:lnSpc>
            </a:pPr>
            <a:r>
              <a:rPr lang="vi-VN"/>
              <a:t>OS Platform: Windows 10</a:t>
            </a:r>
            <a:r>
              <a:rPr lang="en-US"/>
              <a:t>.</a:t>
            </a:r>
            <a:endParaRPr lang="vi-VN"/>
          </a:p>
          <a:p>
            <a:pPr>
              <a:lnSpc>
                <a:spcPct val="150000"/>
              </a:lnSpc>
            </a:pPr>
            <a:r>
              <a:rPr lang="vi-VN"/>
              <a:t>Database được thiết kế bằng MSSQL Server.</a:t>
            </a:r>
          </a:p>
          <a:p>
            <a:pPr>
              <a:lnSpc>
                <a:spcPct val="150000"/>
              </a:lnSpc>
            </a:pPr>
            <a:r>
              <a:rPr lang="vi-VN"/>
              <a:t>Dự án sử dụng Web Server : Tomcat 9.0</a:t>
            </a:r>
            <a:r>
              <a:rPr lang="en-US"/>
              <a:t>.</a:t>
            </a:r>
            <a:r>
              <a:rPr lang="vi-VN"/>
              <a:t> </a:t>
            </a:r>
          </a:p>
          <a:p>
            <a:pPr>
              <a:lnSpc>
                <a:spcPct val="150000"/>
              </a:lnSpc>
            </a:pPr>
            <a:r>
              <a:rPr lang="vi-VN"/>
              <a:t>Dự án được tổ chức và code trên ứng dụng Eclipse for JEE, sử dụng ngôn ngữ Java, sử dụng </a:t>
            </a:r>
            <a:r>
              <a:rPr lang="en-US" sz="1800">
                <a:solidFill>
                  <a:srgbClr val="000000"/>
                </a:solidFill>
                <a:effectLst/>
                <a:latin typeface="Tahoma" panose="020B0604030504040204" pitchFamily="34" charset="0"/>
                <a:ea typeface="Tahoma" panose="020B0604030504040204" pitchFamily="34" charset="0"/>
              </a:rPr>
              <a:t>jdk-17.0.4.v20220903</a:t>
            </a:r>
            <a:r>
              <a:rPr lang="vi-VN"/>
              <a:t>.</a:t>
            </a:r>
          </a:p>
          <a:p>
            <a:pPr>
              <a:lnSpc>
                <a:spcPct val="150000"/>
              </a:lnSpc>
            </a:pPr>
            <a:r>
              <a:rPr lang="vi-VN"/>
              <a:t>Dự án được tổ chức code dựa trên “maven project”, và một số thư viện bên thứ ba khác</a:t>
            </a:r>
          </a:p>
          <a:p>
            <a:endParaRPr lang="en-US"/>
          </a:p>
        </p:txBody>
      </p:sp>
      <p:pic>
        <p:nvPicPr>
          <p:cNvPr id="1026" name="Picture 2" descr="One Way to Build an SSMS Database Solution – Introduction –  AndyLeonard.blog()">
            <a:extLst>
              <a:ext uri="{FF2B5EF4-FFF2-40B4-BE49-F238E27FC236}">
                <a16:creationId xmlns:a16="http://schemas.microsoft.com/office/drawing/2014/main" id="{4A017D88-1455-7D7A-CF41-9D4A5BA99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6190" y="2465487"/>
            <a:ext cx="639620" cy="635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68E7F6D-6078-B2CA-BE36-70F428705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2240" y="3146441"/>
            <a:ext cx="733570" cy="5192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quest: Update Eclipse IDE Icon · Issue #83 · daniruiz/flat-remix · GitHub">
            <a:extLst>
              <a:ext uri="{FF2B5EF4-FFF2-40B4-BE49-F238E27FC236}">
                <a16:creationId xmlns:a16="http://schemas.microsoft.com/office/drawing/2014/main" id="{7A682F1B-8449-AC15-A0CC-6324617266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6081" y="4243239"/>
            <a:ext cx="537841" cy="5378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ache Maven stacked logo transparent PNG - StickPNG">
            <a:extLst>
              <a:ext uri="{FF2B5EF4-FFF2-40B4-BE49-F238E27FC236}">
                <a16:creationId xmlns:a16="http://schemas.microsoft.com/office/drawing/2014/main" id="{BE9CA794-D65D-1ABF-23E2-AEF4A8395D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82240" y="5222893"/>
            <a:ext cx="1142901" cy="560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in 10 Icon #333808 - Free Icons Library">
            <a:extLst>
              <a:ext uri="{FF2B5EF4-FFF2-40B4-BE49-F238E27FC236}">
                <a16:creationId xmlns:a16="http://schemas.microsoft.com/office/drawing/2014/main" id="{702EC22B-F193-C866-D672-FA2E3F5D4D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72880" y="2158231"/>
            <a:ext cx="614511" cy="614511"/>
          </a:xfrm>
          <a:prstGeom prst="rect">
            <a:avLst/>
          </a:prstGeom>
          <a:noFill/>
          <a:extLst>
            <a:ext uri="{909E8E84-426E-40DD-AFC4-6F175D3DCCD1}">
              <a14:hiddenFill xmlns:a14="http://schemas.microsoft.com/office/drawing/2010/main">
                <a:solidFill>
                  <a:srgbClr val="FFFFFF"/>
                </a:solidFill>
              </a14:hiddenFill>
            </a:ext>
          </a:extLst>
        </p:spPr>
      </p:pic>
      <p:sp>
        <p:nvSpPr>
          <p:cNvPr id="3" name="Mũi tên: Cong Trái 2">
            <a:hlinkClick r:id="rId8" action="ppaction://hlinksldjump"/>
            <a:extLst>
              <a:ext uri="{FF2B5EF4-FFF2-40B4-BE49-F238E27FC236}">
                <a16:creationId xmlns:a16="http://schemas.microsoft.com/office/drawing/2014/main" id="{D1221759-FA59-53B6-43BB-182B61872EE8}"/>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3307867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Các đ</a:t>
            </a:r>
            <a:r>
              <a:rPr lang="vi-VN" sz="3200">
                <a:solidFill>
                  <a:srgbClr val="00B0F0"/>
                </a:solidFill>
                <a:latin typeface="Arial" panose="020B0604020202020204" pitchFamily="34" charset="0"/>
                <a:cs typeface="Arial" panose="020B0604020202020204" pitchFamily="34" charset="0"/>
              </a:rPr>
              <a:t>ối tượng sử dụng</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quản trị (Admin)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ban đầu: là admin có quyền cao nhất, có thể chỉnh sửa các admin khác và user.</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được phân quyền: là admin có quyền chỉnh sửa các user nhưng không được chỉnh sửa admin khác</a:t>
            </a: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4" name="Mũi tên: Cong Trái 3">
            <a:hlinkClick r:id="rId2" action="ppaction://hlinksldjump"/>
            <a:extLst>
              <a:ext uri="{FF2B5EF4-FFF2-40B4-BE49-F238E27FC236}">
                <a16:creationId xmlns:a16="http://schemas.microsoft.com/office/drawing/2014/main" id="{360ABD8B-A818-BB20-B4D2-74D140C1564B}"/>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68363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Các đ</a:t>
            </a:r>
            <a:r>
              <a:rPr lang="vi-VN" sz="3200">
                <a:solidFill>
                  <a:srgbClr val="00B0F0"/>
                </a:solidFill>
                <a:latin typeface="Arial" panose="020B0604020202020204" pitchFamily="34" charset="0"/>
                <a:cs typeface="Arial" panose="020B0604020202020204" pitchFamily="34" charset="0"/>
              </a:rPr>
              <a:t>ối tượng sử dụng</a:t>
            </a:r>
            <a:r>
              <a:rPr lang="en-US" sz="3200">
                <a:solidFill>
                  <a:srgbClr val="00B0F0"/>
                </a:solidFill>
                <a:latin typeface="Arial" panose="020B0604020202020204" pitchFamily="34" charset="0"/>
                <a:cs typeface="Arial" panose="020B0604020202020204" pitchFamily="34" charset="0"/>
              </a:rPr>
              <a:t> (tiếp theo)</a:t>
            </a: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thông thường (User)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chưa đăng ký: có quyền xem các trang Landing page (trang chủ, giới thiệu…)</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đã đăng ký: có thêm quyền quản lý tài khoản và xem lịch sử quyên góp</a:t>
            </a:r>
            <a:endPar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
        <p:nvSpPr>
          <p:cNvPr id="4" name="Mũi tên: Cong Trái 3">
            <a:hlinkClick r:id="rId2" action="ppaction://hlinksldjump"/>
            <a:extLst>
              <a:ext uri="{FF2B5EF4-FFF2-40B4-BE49-F238E27FC236}">
                <a16:creationId xmlns:a16="http://schemas.microsoft.com/office/drawing/2014/main" id="{B0DBA852-BDF6-5470-391D-19E30F68599C}"/>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555837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23">
            <a:extLst>
              <a:ext uri="{FF2B5EF4-FFF2-40B4-BE49-F238E27FC236}">
                <a16:creationId xmlns:a16="http://schemas.microsoft.com/office/drawing/2014/main" id="{6F375B56-7E45-D3EA-8BE6-90A9B8F7617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6361216" cy="6858000"/>
          </a:xfrm>
          <a:prstGeom prst="rect">
            <a:avLst/>
          </a:prstGeom>
          <a:noFill/>
          <a:ln>
            <a:noFill/>
          </a:ln>
        </p:spPr>
      </p:pic>
      <p:pic>
        <p:nvPicPr>
          <p:cNvPr id="10" name="Picture 129">
            <a:extLst>
              <a:ext uri="{FF2B5EF4-FFF2-40B4-BE49-F238E27FC236}">
                <a16:creationId xmlns:a16="http://schemas.microsoft.com/office/drawing/2014/main" id="{ECBDAAE2-F6CB-C92D-C3AA-CF14D4DD3E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857"/>
          <a:stretch/>
        </p:blipFill>
        <p:spPr bwMode="auto">
          <a:xfrm>
            <a:off x="6361216" y="0"/>
            <a:ext cx="5830783" cy="6858000"/>
          </a:xfrm>
          <a:prstGeom prst="rect">
            <a:avLst/>
          </a:prstGeom>
          <a:ln>
            <a:noFill/>
          </a:ln>
          <a:extLst>
            <a:ext uri="{53640926-AAD7-44D8-BBD7-CCE9431645EC}">
              <a14:shadowObscured xmlns:a14="http://schemas.microsoft.com/office/drawing/2010/main"/>
            </a:ext>
          </a:extLst>
        </p:spPr>
      </p:pic>
      <p:sp>
        <p:nvSpPr>
          <p:cNvPr id="16" name="Mũi tên: Cong Trái 15">
            <a:hlinkClick r:id="rId6" action="ppaction://hlinksldjump"/>
            <a:extLst>
              <a:ext uri="{FF2B5EF4-FFF2-40B4-BE49-F238E27FC236}">
                <a16:creationId xmlns:a16="http://schemas.microsoft.com/office/drawing/2014/main" id="{E73E233F-ADB9-B0B3-E4EE-7F5E9C467BD3}"/>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2721872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5">
            <a:extLst>
              <a:ext uri="{FF2B5EF4-FFF2-40B4-BE49-F238E27FC236}">
                <a16:creationId xmlns:a16="http://schemas.microsoft.com/office/drawing/2014/main" id="{01A60151-E83C-7A9A-EA31-128C0C190512}"/>
              </a:ext>
            </a:extLst>
          </p:cNvPr>
          <p:cNvPicPr>
            <a:picLocks noChangeAspect="1"/>
          </p:cNvPicPr>
          <p:nvPr/>
        </p:nvPicPr>
        <p:blipFill>
          <a:blip r:embed="rId2"/>
          <a:stretch>
            <a:fillRect/>
          </a:stretch>
        </p:blipFill>
        <p:spPr>
          <a:xfrm>
            <a:off x="0" y="1"/>
            <a:ext cx="12192000" cy="6858000"/>
          </a:xfrm>
          <a:prstGeom prst="rect">
            <a:avLst/>
          </a:prstGeom>
        </p:spPr>
      </p:pic>
      <p:sp>
        <p:nvSpPr>
          <p:cNvPr id="5" name="Mũi tên: Cong Trái 4">
            <a:hlinkClick r:id="rId3" action="ppaction://hlinksldjump"/>
            <a:extLst>
              <a:ext uri="{FF2B5EF4-FFF2-40B4-BE49-F238E27FC236}">
                <a16:creationId xmlns:a16="http://schemas.microsoft.com/office/drawing/2014/main" id="{E37FD43C-CF11-0511-04E8-7004C42D160F}"/>
              </a:ext>
            </a:extLst>
          </p:cNvPr>
          <p:cNvSpPr/>
          <p:nvPr/>
        </p:nvSpPr>
        <p:spPr>
          <a:xfrm>
            <a:off x="11597793" y="27709"/>
            <a:ext cx="498764" cy="581891"/>
          </a:xfrm>
          <a:prstGeom prst="curvedLef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solidFill>
            </a:endParaRPr>
          </a:p>
        </p:txBody>
      </p:sp>
    </p:spTree>
    <p:extLst>
      <p:ext uri="{BB962C8B-B14F-4D97-AF65-F5344CB8AC3E}">
        <p14:creationId xmlns:p14="http://schemas.microsoft.com/office/powerpoint/2010/main" val="1857029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themeOverride>
</file>

<file path=docProps/app.xml><?xml version="1.0" encoding="utf-8"?>
<Properties xmlns="http://schemas.openxmlformats.org/officeDocument/2006/extended-properties" xmlns:vt="http://schemas.openxmlformats.org/officeDocument/2006/docPropsVTypes">
  <Template/>
  <TotalTime>307</TotalTime>
  <Words>616</Words>
  <Application>Microsoft Office PowerPoint</Application>
  <PresentationFormat>Màn hình rộng</PresentationFormat>
  <Paragraphs>45</Paragraphs>
  <Slides>11</Slides>
  <Notes>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11</vt:i4>
      </vt:variant>
    </vt:vector>
  </HeadingPairs>
  <TitlesOfParts>
    <vt:vector size="17" baseType="lpstr">
      <vt:lpstr>Arial</vt:lpstr>
      <vt:lpstr>Calibri</vt:lpstr>
      <vt:lpstr>Tahoma</vt:lpstr>
      <vt:lpstr>Trebuchet MS</vt:lpstr>
      <vt:lpstr>Wingdings 3</vt:lpstr>
      <vt:lpstr>Facet</vt:lpstr>
      <vt:lpstr>XÂY DỰNG HỆ THỐNG QUYÊN GÓP TỪ THIỆN  BẰNG CÔNG NGHỆ WEB</vt:lpstr>
      <vt:lpstr>Nội dung trình bày</vt:lpstr>
      <vt:lpstr>Lời cảm ơn</vt:lpstr>
      <vt:lpstr>Tổng quan dự án – Đề tài </vt:lpstr>
      <vt:lpstr>Tổng quan dự án – Công nghệ sử dụng</vt:lpstr>
      <vt:lpstr>Các đối tượng sử dụng</vt:lpstr>
      <vt:lpstr>Các đối tượng sử dụng (tiếp theo)</vt:lpstr>
      <vt:lpstr>Bản trình bày PowerPoint</vt:lpstr>
      <vt:lpstr>Bản trình bày PowerPoint</vt:lpstr>
      <vt:lpstr>Hạn chế - Hướng phát triển</vt:lpstr>
      <vt:lpstr>Demo sản phẩm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QUYÊN GÓP TỪ THIỆN  BẰNG CÔNG NGHỆ WEB</dc:title>
  <dc:creator>Vincent Van Gogh</dc:creator>
  <cp:lastModifiedBy>Vincent Van Gogh</cp:lastModifiedBy>
  <cp:revision>7</cp:revision>
  <dcterms:created xsi:type="dcterms:W3CDTF">2023-04-08T13:37:00Z</dcterms:created>
  <dcterms:modified xsi:type="dcterms:W3CDTF">2023-04-12T07:24:40Z</dcterms:modified>
</cp:coreProperties>
</file>